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4" y="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219201"/>
            <a:ext cx="8305800" cy="4190999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ервые шаги 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профессии»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Мадоу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« Детский сад № 2» воспитатель ; Хакимова Р.Д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 descr="парикмахер(1)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3" y="650140"/>
            <a:ext cx="1627187" cy="186446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педиатр(1)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8613" y="650140"/>
            <a:ext cx="1445831" cy="1823919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Рисунок 4" descr="милиционер(1)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650140"/>
            <a:ext cx="1344613" cy="186446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аница-бан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85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 занимается банковский работник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7848600" cy="389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800" b="1" dirty="0" smtClean="0"/>
              <a:t>Обслуживание (осуществление продажи банковского продукта);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/>
              <a:t>Консультирование (общение с клиентами);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/>
              <a:t> Анализ (оценка кредитоспособности);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/>
              <a:t> Прогнозирование и планирование. </a:t>
            </a:r>
            <a:endParaRPr lang="ru-RU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5917572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334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Какими качествами должен обладать сотрудник Банка: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752600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внимательность, ответственность,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целеустремленность, инициативность,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готовность к самообразованию; оперативность,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способность быстро находить верные решения;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собранность, четкость при исполнении профессиональных обязанностей,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дисциплинированность; бережливость, стремление зарабатывать деньги, 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тратить их;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коммуникабельность; умение проводить взвешенную политику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ekry5dhfsqwfxnoqlj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51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02522"/>
            <a:ext cx="7543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Почему именно банковское дело</a:t>
            </a:r>
          </a:p>
          <a:p>
            <a:pPr algn="ctr"/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8600" y="1246757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Работать в банке я хочу,</a:t>
            </a: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Эта работа не всем по плечу!</a:t>
            </a: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Нужно очень много знать:</a:t>
            </a: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Нужно деньги выдавать,</a:t>
            </a: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Нужно деньги принимать,</a:t>
            </a: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Оформлять кредиты,</a:t>
            </a: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 людьми не быть сердитым.</a:t>
            </a: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Нужно хорошо учиться,</a:t>
            </a: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Чтоб ни в чем не ошибиться.</a:t>
            </a: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Нет на работе свободной минутки —</a:t>
            </a: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в банке — это не шутка!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a59a4f-f5e1-47cd-a053-930078f33c7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8305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ОПЕРАЦИОНИСТ</a:t>
            </a:r>
          </a:p>
          <a:p>
            <a:pPr indent="542925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Именно он выполняет кассовые операции, контролирует состояние счетов, общается с клиентами банка, вносит изменения по клиентам в базу данных. </a:t>
            </a:r>
          </a:p>
          <a:p>
            <a:pPr indent="542925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Вакансия операционист является в наше время </a:t>
            </a:r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наиболее востребованной в банках.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59174904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57201"/>
            <a:ext cx="822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КАССИР</a:t>
            </a:r>
          </a:p>
          <a:p>
            <a:pPr indent="542925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Главная задача кассира – проведение операции с наличными средствами и пластиковыми картами. Без кассира невозможно представить работу ни одного банка.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09600"/>
            <a:ext cx="6477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МЕНЕДЖЕР-КОНСУЛЬТАНТ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542925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2925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2925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который осуществляет работу по поиску потенциальных клиентов, обрабатывает обращения клиентов по телефону, оформление кредитов, выдача банковских карт,  сопровождает заказы клиентов и ведет по ним необходимую документацию, занимает должность менеджера-консультанта.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003219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ИНКАССАТОР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2925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Инкассаторы – это работники, занимающиеся доставкой денег и других материальных ценностей в банк, или наоборот  из банка в организации.</a:t>
            </a:r>
          </a:p>
          <a:p>
            <a:pPr indent="542925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Самой ответственной частью рабочего процесса инкассатора является обеспечение безопасности при перемещении денег.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аница-бан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676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620813601_17-phonoteka_org-p-fon-dlya-prezentatsii-bankovskoe-delo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81000" y="1981200"/>
            <a:ext cx="8534400" cy="36576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 проекта: </a:t>
            </a:r>
            <a:r>
              <a:rPr kumimoji="0" lang="ru-RU" sz="2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Ознакомление детей старшего дошкольного возраста с профессиями банковских работников в рамках ранней профессиональной ориентации.</a:t>
            </a:r>
            <a:endParaRPr kumimoji="0" lang="ru-RU" sz="22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9412" y="420946"/>
            <a:ext cx="5665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ПРОФЕССИЯ- это основное   занятие человека, его трудовая деятельность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1524000"/>
            <a:ext cx="487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Профессий много в мире есть,</a:t>
            </a:r>
            <a:br>
              <a:rPr lang="ru-RU" sz="2000" b="1" dirty="0">
                <a:latin typeface="Calibri" pitchFamily="34" charset="0"/>
              </a:rPr>
            </a:br>
            <a:r>
              <a:rPr lang="ru-RU" sz="2000" b="1" dirty="0">
                <a:latin typeface="Calibri" pitchFamily="34" charset="0"/>
              </a:rPr>
              <a:t>Их невозможно перечесть.</a:t>
            </a:r>
            <a:br>
              <a:rPr lang="ru-RU" sz="2000" b="1" dirty="0">
                <a:latin typeface="Calibri" pitchFamily="34" charset="0"/>
              </a:rPr>
            </a:br>
            <a:r>
              <a:rPr lang="ru-RU" sz="2000" b="1" dirty="0">
                <a:latin typeface="Calibri" pitchFamily="34" charset="0"/>
              </a:rPr>
              <a:t>Сегодня многие нужны, </a:t>
            </a:r>
            <a:br>
              <a:rPr lang="ru-RU" sz="2000" b="1" dirty="0">
                <a:latin typeface="Calibri" pitchFamily="34" charset="0"/>
              </a:rPr>
            </a:br>
            <a:r>
              <a:rPr lang="ru-RU" sz="2000" b="1" dirty="0">
                <a:latin typeface="Calibri" pitchFamily="34" charset="0"/>
              </a:rPr>
              <a:t>И актуальны, и важны.</a:t>
            </a:r>
            <a:br>
              <a:rPr lang="ru-RU" sz="2000" b="1" dirty="0">
                <a:latin typeface="Calibri" pitchFamily="34" charset="0"/>
              </a:rPr>
            </a:br>
            <a:r>
              <a:rPr lang="ru-RU" sz="2000" b="1" dirty="0">
                <a:latin typeface="Calibri" pitchFamily="34" charset="0"/>
              </a:rPr>
              <a:t>И ты скорее подрастай, </a:t>
            </a:r>
            <a:br>
              <a:rPr lang="ru-RU" sz="2000" b="1" dirty="0">
                <a:latin typeface="Calibri" pitchFamily="34" charset="0"/>
              </a:rPr>
            </a:br>
            <a:r>
              <a:rPr lang="ru-RU" sz="2000" b="1" dirty="0">
                <a:latin typeface="Calibri" pitchFamily="34" charset="0"/>
              </a:rPr>
              <a:t>Профессией овладевай.</a:t>
            </a:r>
            <a:br>
              <a:rPr lang="ru-RU" sz="2000" b="1" dirty="0">
                <a:latin typeface="Calibri" pitchFamily="34" charset="0"/>
              </a:rPr>
            </a:br>
            <a:r>
              <a:rPr lang="ru-RU" sz="2000" b="1" dirty="0">
                <a:latin typeface="Calibri" pitchFamily="34" charset="0"/>
              </a:rPr>
              <a:t>Старайся в деле первым быть</a:t>
            </a:r>
            <a:br>
              <a:rPr lang="ru-RU" sz="2000" b="1" dirty="0">
                <a:latin typeface="Calibri" pitchFamily="34" charset="0"/>
              </a:rPr>
            </a:br>
            <a:r>
              <a:rPr lang="ru-RU" sz="2000" b="1" dirty="0">
                <a:latin typeface="Calibri" pitchFamily="34" charset="0"/>
              </a:rPr>
              <a:t>И людям пользу приносить.</a:t>
            </a:r>
            <a:endParaRPr lang="ru-RU" sz="2000" dirty="0"/>
          </a:p>
        </p:txBody>
      </p:sp>
      <p:pic>
        <p:nvPicPr>
          <p:cNvPr id="15" name="Рисунок 14" descr="C:\Users\1\Application Data\Desktop\DSCN71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312" y="1617050"/>
            <a:ext cx="2832024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05201"/>
            <a:ext cx="7315200" cy="762000"/>
          </a:xfrm>
        </p:spPr>
        <p:txBody>
          <a:bodyPr>
            <a:normAutofit/>
          </a:bodyPr>
          <a:lstStyle/>
          <a:p>
            <a:r>
              <a:rPr lang="ru-RU" sz="1800" dirty="0"/>
              <a:t>Настольно -развивающие  игры « Кубики в картинках профессии», дидактическая игра-</a:t>
            </a:r>
            <a:r>
              <a:rPr lang="ru-RU" sz="1800" dirty="0" err="1"/>
              <a:t>пазл</a:t>
            </a:r>
            <a:r>
              <a:rPr lang="ru-RU" sz="1800" dirty="0"/>
              <a:t> «Профессий»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516" y="76200"/>
            <a:ext cx="6255488" cy="743507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Беседа с детьми на тему: 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« </a:t>
            </a:r>
            <a:r>
              <a:rPr lang="ru-RU" sz="2400" dirty="0">
                <a:latin typeface="Arial Black" panose="020B0A04020102020204" pitchFamily="34" charset="0"/>
              </a:rPr>
              <a:t>В мире  профессии»</a:t>
            </a:r>
          </a:p>
        </p:txBody>
      </p:sp>
      <p:pic>
        <p:nvPicPr>
          <p:cNvPr id="4" name="Рисунок 3" descr="C:\Users\1\AppData\Local\Microsoft\Windows\Temporary Internet Files\Content.Word\DSCN11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22" y="972108"/>
            <a:ext cx="2955878" cy="222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AppData\Local\Microsoft\Windows\Temporary Internet Files\Content.Word\DSCN11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260" y="976656"/>
            <a:ext cx="3204949" cy="2223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AppData\Local\Microsoft\Windows\Temporary Internet Files\Content.Word\DSCN11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1"/>
            <a:ext cx="2667000" cy="214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AppData\Local\Microsoft\Windows\Temporary Internet Files\Content.Word\DSCN114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1"/>
            <a:ext cx="2743199" cy="214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30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3581400" y="609600"/>
            <a:ext cx="4343400" cy="533400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Таня  </a:t>
            </a:r>
            <a:r>
              <a:rPr lang="ru-RU" b="1" dirty="0" err="1" smtClean="0"/>
              <a:t>Глумова</a:t>
            </a:r>
            <a:r>
              <a:rPr lang="ru-RU" b="1" dirty="0" smtClean="0"/>
              <a:t> , рассказывает о профессии своей мамы</a:t>
            </a:r>
            <a:endParaRPr lang="ru-RU" dirty="0"/>
          </a:p>
          <a:p>
            <a:pPr algn="l"/>
            <a:r>
              <a:rPr lang="ru-RU" dirty="0"/>
              <a:t>Моя мама, Яна Викторовна, работает в банке.</a:t>
            </a:r>
          </a:p>
          <a:p>
            <a:pPr algn="l"/>
            <a:r>
              <a:rPr lang="ru-RU" dirty="0"/>
              <a:t>Московский кредитный банк – крупнейший негосударственный публичный банк. </a:t>
            </a:r>
          </a:p>
          <a:p>
            <a:pPr algn="l"/>
            <a:r>
              <a:rPr lang="ru-RU" dirty="0"/>
              <a:t>Я с мамой часто ходили в банк, несколько раз брала меня на работу, и я наблюдала, как работают сотрудники банка. Мне стало интересно, для чего людям банк, зачем обращаются к банковским </a:t>
            </a:r>
            <a:r>
              <a:rPr lang="ru-RU" dirty="0" smtClean="0"/>
              <a:t>работникам.</a:t>
            </a: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Так </a:t>
            </a:r>
            <a:r>
              <a:rPr lang="ru-RU" b="1" dirty="0">
                <a:solidFill>
                  <a:srgbClr val="FF0000"/>
                </a:solidFill>
              </a:rPr>
              <a:t>возникла тема проекта «Профессия банковский работник»</a:t>
            </a:r>
          </a:p>
          <a:p>
            <a:endParaRPr lang="ru-RU" dirty="0"/>
          </a:p>
        </p:txBody>
      </p:sp>
      <p:pic>
        <p:nvPicPr>
          <p:cNvPr id="4" name="Рисунок 3" descr="G:\IMG-20221024-WA00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956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527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20813642_2-phonoteka_org-p-fon-dlya-prezentatsii-bankovskoe-delo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33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дети старшего дошкольного возраста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(6-7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лет), воспитатели, родители.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676400"/>
            <a:ext cx="8458200" cy="4779336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Основные задачи проекта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1.Формировать знания детей о профессиях работников банка.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2.Дать представления о различных специализациях в профессии: кассир, операционист, консультант, менеджер, директор, инкассатор.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3.Активизировать словарный запас по теме «Работник банка».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4.Сформировать элементарные знания об экономике и экономических понятиях.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5.Способствовать формированию у детей эмоционально-ценностного отношения к профессии банковского работника.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6.Сформировать элементарные практические навыки в сфере банковских отношений.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7.Развивать желание участвовать в совместных проектах и мероприятиях экономического характера.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8.Развивать способность взаимодействовать со сверстниками и взрослыми в процессе игровой деятельности.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9.Организовать взаимодействие с родителями по вопросам ранней профориентации детей.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0813675_24-phonoteka_org-p-fon-dlya-prezentatsii-bankovskoe-delo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810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понятия БАНК и БАНКОВСКИЙ РАБОТНИК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371600"/>
            <a:ext cx="411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Банк - это финансово-кредитное учреждение, производящее операции с деньгами, ценными бумагами и драгоценными металлами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552700" y="7239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4991100" y="8001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724400" y="1447801"/>
            <a:ext cx="419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Банкир- это работник, который в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основном работает с клиентами: обслуживает, консультирует по различным вопросам, помогает выбрать клиенту подходящий банковский продукт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pic>
        <p:nvPicPr>
          <p:cNvPr id="15" name="Рисунок 14" descr="16659174904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00" y="2631489"/>
            <a:ext cx="3666599" cy="3732074"/>
          </a:xfrm>
          <a:prstGeom prst="rect">
            <a:avLst/>
          </a:prstGeom>
        </p:spPr>
      </p:pic>
      <p:pic>
        <p:nvPicPr>
          <p:cNvPr id="16" name="Рисунок 15" descr="16659175721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242270"/>
            <a:ext cx="3588026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0124592_4-phonoteka_org-p-fon-dlya-prezentatsii-po-bukhgalterskomu-u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c44bcac6a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33400"/>
            <a:ext cx="441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Так же можно определить его подразделение:</a:t>
            </a:r>
          </a:p>
          <a:p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Отдел по обслуживанию физических лиц</a:t>
            </a:r>
          </a:p>
          <a:p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Отдел по обслуживанию юридических лиц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Касса</a:t>
            </a:r>
          </a:p>
          <a:p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Отдел по обслуживанию крупных клиентов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5917490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2300" y="2403060"/>
            <a:ext cx="2876550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4191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ДИРЕКТОР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>
            <a:off x="2743200" y="22860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019800" y="22860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16659174904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19400" cy="2362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24384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Отдел по обслуживанию физических лиц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6659175721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6800"/>
            <a:ext cx="3877733" cy="1981200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rot="5400000">
            <a:off x="3619500" y="46101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" y="3733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Отдел по обслуживанию юридических лиц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16659174904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0"/>
            <a:ext cx="2743200" cy="22631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57950" y="2438400"/>
            <a:ext cx="1619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Касса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166591757213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672964"/>
            <a:ext cx="3048000" cy="2185035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>
            <a:off x="6096000" y="43434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57950" y="3980021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Зал Банка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K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33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БАНКИР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447800"/>
            <a:ext cx="8077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Каким должен быть настоящий банкир:</a:t>
            </a:r>
          </a:p>
          <a:p>
            <a:pPr indent="447675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Человек, связавший себя с банком, обязан четко понимать ответственность и стремиться к профессиональному росту, уметь принимать самостоятельные решения и концентрироваться на работе.</a:t>
            </a:r>
          </a:p>
          <a:p>
            <a:pPr indent="447675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 должен обладать высокопрофессиональными навыками, уметь работать в команде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225</TotalTime>
  <Words>526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Trebuchet MS</vt:lpstr>
      <vt:lpstr>Wingdings</vt:lpstr>
      <vt:lpstr>Wingdings 2</vt:lpstr>
      <vt:lpstr>Изящная</vt:lpstr>
      <vt:lpstr>«Первые шаги  в профессии» Мадоу  « Детский сад № 2» воспитатель ; Хакимова Р.Д</vt:lpstr>
      <vt:lpstr>Презентация PowerPoint</vt:lpstr>
      <vt:lpstr>Настольно -развивающие  игры « Кубики в картинках профессии», дидактическая игра-пазл «Профессий»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«Банковский работник»</dc:title>
  <dc:creator>LENOVO</dc:creator>
  <cp:lastModifiedBy>1</cp:lastModifiedBy>
  <cp:revision>10</cp:revision>
  <dcterms:created xsi:type="dcterms:W3CDTF">2022-10-13T18:31:58Z</dcterms:created>
  <dcterms:modified xsi:type="dcterms:W3CDTF">2022-10-26T16:43:16Z</dcterms:modified>
</cp:coreProperties>
</file>